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71" r:id="rId4"/>
    <p:sldId id="272" r:id="rId5"/>
    <p:sldId id="276" r:id="rId6"/>
    <p:sldId id="273" r:id="rId7"/>
    <p:sldId id="274" r:id="rId8"/>
    <p:sldId id="275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E3"/>
    <a:srgbClr val="78B833"/>
    <a:srgbClr val="FECC00"/>
    <a:srgbClr val="80C700"/>
    <a:srgbClr val="A347BD"/>
    <a:srgbClr val="D2FF81"/>
    <a:srgbClr val="E6BA00"/>
    <a:srgbClr val="FFD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2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7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2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7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2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9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9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97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6A11-6C88-487A-ACFD-0A989124763C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8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svg"/><Relationship Id="rId18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18.jpg"/><Relationship Id="rId7" Type="http://schemas.openxmlformats.org/officeDocument/2006/relationships/image" Target="../media/image8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9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588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10400" r="3298" b="11200"/>
          <a:stretch/>
        </p:blipFill>
        <p:spPr>
          <a:xfrm>
            <a:off x="7834274" y="958849"/>
            <a:ext cx="1675486" cy="1672641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602093" y="4049014"/>
            <a:ext cx="5120640" cy="479286"/>
            <a:chOff x="2019413" y="1481329"/>
            <a:chExt cx="5120640" cy="479286"/>
          </a:xfrm>
          <a:solidFill>
            <a:srgbClr val="00A0E3"/>
          </a:solidFill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019413" y="1481329"/>
              <a:ext cx="5120640" cy="479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31784" y="1529777"/>
              <a:ext cx="358444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Название проекта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02093" y="4949146"/>
            <a:ext cx="5120640" cy="878941"/>
            <a:chOff x="2019413" y="2538712"/>
            <a:chExt cx="5120640" cy="878941"/>
          </a:xfrm>
          <a:solidFill>
            <a:srgbClr val="00A0E3"/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019413" y="2538712"/>
              <a:ext cx="5120640" cy="878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19413" y="2655018"/>
              <a:ext cx="494690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Автор проекта – фамилия имя, </a:t>
              </a:r>
              <a:r>
                <a:rPr lang="ru-RU" dirty="0" smtClean="0"/>
                <a:t>город</a:t>
              </a:r>
              <a:r>
                <a:rPr lang="ru-RU" dirty="0" smtClean="0"/>
                <a:t>, </a:t>
              </a:r>
              <a:endParaRPr lang="ru-RU" dirty="0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5955" r="29799" b="24154"/>
          <a:stretch/>
        </p:blipFill>
        <p:spPr>
          <a:xfrm>
            <a:off x="11104614" y="5669281"/>
            <a:ext cx="1087386" cy="1188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6" b="25328"/>
          <a:stretch/>
        </p:blipFill>
        <p:spPr>
          <a:xfrm>
            <a:off x="1194115" y="758952"/>
            <a:ext cx="6303200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4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58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9014" y="23503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Axiforma" panose="00000800000000000000" pitchFamily="2" charset="-52"/>
              </a:rPr>
              <a:t>Внимание!</a:t>
            </a:r>
            <a:br>
              <a:rPr lang="ru-RU" dirty="0">
                <a:solidFill>
                  <a:schemeClr val="bg1"/>
                </a:solidFill>
                <a:latin typeface="Axiforma" panose="00000800000000000000" pitchFamily="2" charset="-52"/>
              </a:rPr>
            </a:br>
            <a:r>
              <a:rPr lang="ru-RU" dirty="0">
                <a:solidFill>
                  <a:schemeClr val="bg1"/>
                </a:solidFill>
                <a:latin typeface="Axiforma" panose="00000800000000000000" pitchFamily="2" charset="-52"/>
              </a:rPr>
              <a:t/>
            </a:r>
            <a:br>
              <a:rPr lang="ru-RU" dirty="0">
                <a:solidFill>
                  <a:schemeClr val="bg1"/>
                </a:solidFill>
                <a:latin typeface="Axiforma" panose="00000800000000000000" pitchFamily="2" charset="-52"/>
              </a:rPr>
            </a:br>
            <a:r>
              <a:rPr lang="ru-RU" dirty="0">
                <a:solidFill>
                  <a:schemeClr val="bg1"/>
                </a:solidFill>
                <a:latin typeface="Axiforma" panose="00000800000000000000" pitchFamily="2" charset="-52"/>
              </a:rPr>
              <a:t>Увеличение количества слайдов может быть только для добавления фотографий, картинок.</a:t>
            </a:r>
            <a:endParaRPr lang="ru-RU" dirty="0">
              <a:solidFill>
                <a:schemeClr val="bg1"/>
              </a:solidFill>
              <a:latin typeface="Axiforma" panose="00000800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5955" r="29799" b="24154"/>
          <a:stretch/>
        </p:blipFill>
        <p:spPr>
          <a:xfrm>
            <a:off x="11104614" y="5669281"/>
            <a:ext cx="1087386" cy="11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7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8921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5955" r="29799" b="24154"/>
          <a:stretch/>
        </p:blipFill>
        <p:spPr>
          <a:xfrm>
            <a:off x="11104614" y="5669281"/>
            <a:ext cx="1087386" cy="1188719"/>
          </a:xfrm>
          <a:prstGeom prst="rect">
            <a:avLst/>
          </a:prstGeom>
        </p:spPr>
      </p:pic>
      <p:pic>
        <p:nvPicPr>
          <p:cNvPr id="6" name="Изображение 1"/>
          <p:cNvPicPr/>
          <p:nvPr/>
        </p:nvPicPr>
        <p:blipFill>
          <a:blip r:embed="rId4"/>
          <a:stretch>
            <a:fillRect/>
          </a:stretch>
        </p:blipFill>
        <p:spPr>
          <a:xfrm>
            <a:off x="3874429" y="454146"/>
            <a:ext cx="1040765" cy="1268095"/>
          </a:xfrm>
          <a:prstGeom prst="rect">
            <a:avLst/>
          </a:prstGeom>
        </p:spPr>
      </p:pic>
      <p:pic>
        <p:nvPicPr>
          <p:cNvPr id="7" name="Изображение 2"/>
          <p:cNvPicPr/>
          <p:nvPr/>
        </p:nvPicPr>
        <p:blipFill>
          <a:blip r:embed="rId5"/>
          <a:stretch>
            <a:fillRect/>
          </a:stretch>
        </p:blipFill>
        <p:spPr>
          <a:xfrm>
            <a:off x="3525433" y="4216886"/>
            <a:ext cx="2697666" cy="658137"/>
          </a:xfrm>
          <a:prstGeom prst="rect">
            <a:avLst/>
          </a:prstGeom>
        </p:spPr>
      </p:pic>
      <p:pic>
        <p:nvPicPr>
          <p:cNvPr id="8" name="Изображение 6"/>
          <p:cNvPicPr/>
          <p:nvPr/>
        </p:nvPicPr>
        <p:blipFill>
          <a:blip r:embed="rId6"/>
          <a:stretch>
            <a:fillRect/>
          </a:stretch>
        </p:blipFill>
        <p:spPr>
          <a:xfrm>
            <a:off x="5437374" y="2313798"/>
            <a:ext cx="2647616" cy="1093503"/>
          </a:xfrm>
          <a:prstGeom prst="rect">
            <a:avLst/>
          </a:prstGeom>
        </p:spPr>
      </p:pic>
      <p:pic>
        <p:nvPicPr>
          <p:cNvPr id="10" name="Изображение 7" descr="cropped-soyuz-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105" y="1873809"/>
            <a:ext cx="1580521" cy="1580521"/>
          </a:xfrm>
          <a:prstGeom prst="rect">
            <a:avLst/>
          </a:prstGeom>
        </p:spPr>
      </p:pic>
      <p:pic>
        <p:nvPicPr>
          <p:cNvPr id="12" name="Изображение 12"/>
          <p:cNvPicPr/>
          <p:nvPr/>
        </p:nvPicPr>
        <p:blipFill>
          <a:blip r:embed="rId8"/>
          <a:stretch>
            <a:fillRect/>
          </a:stretch>
        </p:blipFill>
        <p:spPr>
          <a:xfrm>
            <a:off x="7331211" y="352287"/>
            <a:ext cx="1253636" cy="1363788"/>
          </a:xfrm>
          <a:prstGeom prst="rect">
            <a:avLst/>
          </a:prstGeom>
        </p:spPr>
      </p:pic>
      <p:pic>
        <p:nvPicPr>
          <p:cNvPr id="13" name="Изображение 14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956496" y="5831300"/>
            <a:ext cx="1480878" cy="597996"/>
          </a:xfrm>
          <a:prstGeom prst="rect">
            <a:avLst/>
          </a:prstGeom>
        </p:spPr>
      </p:pic>
      <p:pic>
        <p:nvPicPr>
          <p:cNvPr id="14" name="Изображение 17"/>
          <p:cNvPicPr/>
          <p:nvPr/>
        </p:nvPicPr>
        <p:blipFill>
          <a:blip r:embed="rId14"/>
          <a:stretch>
            <a:fillRect/>
          </a:stretch>
        </p:blipFill>
        <p:spPr>
          <a:xfrm>
            <a:off x="1384255" y="4004120"/>
            <a:ext cx="1705645" cy="1201035"/>
          </a:xfrm>
          <a:prstGeom prst="rect">
            <a:avLst/>
          </a:prstGeom>
        </p:spPr>
      </p:pic>
      <p:pic>
        <p:nvPicPr>
          <p:cNvPr id="15" name="Изображение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63730" y="2339952"/>
            <a:ext cx="2602983" cy="1041193"/>
          </a:xfrm>
          <a:prstGeom prst="rect">
            <a:avLst/>
          </a:prstGeom>
        </p:spPr>
      </p:pic>
      <p:pic>
        <p:nvPicPr>
          <p:cNvPr id="18" name="Изображение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1080846" y="5634681"/>
            <a:ext cx="2298065" cy="991235"/>
          </a:xfrm>
          <a:prstGeom prst="rect">
            <a:avLst/>
          </a:prstGeom>
        </p:spPr>
      </p:pic>
      <p:pic>
        <p:nvPicPr>
          <p:cNvPr id="19" name="Изображение 35" descr="oxdq80c5mxdfjyyvvno1j89suxy1l3z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11213" y="2134685"/>
            <a:ext cx="1451731" cy="1451731"/>
          </a:xfrm>
          <a:prstGeom prst="rect">
            <a:avLst/>
          </a:prstGeom>
        </p:spPr>
      </p:pic>
      <p:pic>
        <p:nvPicPr>
          <p:cNvPr id="20" name="Изображение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72176" y="352287"/>
            <a:ext cx="1363980" cy="1363980"/>
          </a:xfrm>
          <a:prstGeom prst="rect">
            <a:avLst/>
          </a:prstGeom>
        </p:spPr>
      </p:pic>
      <p:pic>
        <p:nvPicPr>
          <p:cNvPr id="21" name="Изображение 11" descr="Рисунок1 (2)"/>
          <p:cNvPicPr>
            <a:picLocks noChangeAspect="1"/>
          </p:cNvPicPr>
          <p:nvPr/>
        </p:nvPicPr>
        <p:blipFill>
          <a:blip r:embed="rId19">
            <a:lum bright="-12000"/>
          </a:blip>
          <a:stretch>
            <a:fillRect/>
          </a:stretch>
        </p:blipFill>
        <p:spPr>
          <a:xfrm>
            <a:off x="937255" y="222559"/>
            <a:ext cx="2599648" cy="1733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37" y="5498639"/>
            <a:ext cx="2065038" cy="1263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20" y="5557072"/>
            <a:ext cx="1068844" cy="10688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8400"/>
          <a:stretch/>
        </p:blipFill>
        <p:spPr>
          <a:xfrm>
            <a:off x="6481387" y="3981952"/>
            <a:ext cx="2835226" cy="11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0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58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xiforma" panose="00000800000000000000" pitchFamily="2" charset="-52"/>
              </a:rPr>
              <a:t>Проблема. Актуальность проекта.</a:t>
            </a:r>
            <a:endParaRPr lang="ru-RU" dirty="0">
              <a:solidFill>
                <a:schemeClr val="bg1"/>
              </a:solidFill>
              <a:latin typeface="Axiforma" panose="00000800000000000000" pitchFamily="2" charset="-52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5955" r="29799" b="24154"/>
          <a:stretch/>
        </p:blipFill>
        <p:spPr>
          <a:xfrm>
            <a:off x="11104614" y="5669281"/>
            <a:ext cx="1087386" cy="11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9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58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xiforma" panose="00000800000000000000" pitchFamily="2" charset="-52"/>
              </a:rPr>
              <a:t>Цель проекта:</a:t>
            </a:r>
            <a:endParaRPr lang="ru-RU" dirty="0">
              <a:solidFill>
                <a:schemeClr val="bg1"/>
              </a:solidFill>
              <a:latin typeface="Axiforma" panose="00000800000000000000" pitchFamily="2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5955" r="29799" b="24154"/>
          <a:stretch/>
        </p:blipFill>
        <p:spPr>
          <a:xfrm>
            <a:off x="11104614" y="5669281"/>
            <a:ext cx="1087386" cy="11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6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58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xiforma" panose="00000800000000000000" pitchFamily="2" charset="-52"/>
              </a:rPr>
              <a:t>Задачи проекта:</a:t>
            </a:r>
            <a:endParaRPr lang="ru-RU" dirty="0">
              <a:solidFill>
                <a:schemeClr val="bg1"/>
              </a:solidFill>
              <a:latin typeface="Axiforma" panose="00000800000000000000" pitchFamily="2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5955" r="29799" b="24154"/>
          <a:stretch/>
        </p:blipFill>
        <p:spPr>
          <a:xfrm>
            <a:off x="11104614" y="5669281"/>
            <a:ext cx="1087386" cy="11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6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58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xiforma" panose="00000800000000000000" pitchFamily="2" charset="-52"/>
              </a:rPr>
              <a:t>Целевая аудитория:</a:t>
            </a:r>
            <a:endParaRPr lang="ru-RU" dirty="0">
              <a:solidFill>
                <a:schemeClr val="bg1"/>
              </a:solidFill>
              <a:latin typeface="Axiforma" panose="00000800000000000000" pitchFamily="2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5955" r="29799" b="24154"/>
          <a:stretch/>
        </p:blipFill>
        <p:spPr>
          <a:xfrm>
            <a:off x="11104614" y="5669281"/>
            <a:ext cx="1087386" cy="11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9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58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xiforma" panose="00000800000000000000" pitchFamily="2" charset="-52"/>
              </a:rPr>
              <a:t>Календарный план:</a:t>
            </a:r>
            <a:endParaRPr lang="ru-RU" dirty="0">
              <a:solidFill>
                <a:schemeClr val="bg1"/>
              </a:solidFill>
              <a:latin typeface="Axiforma" panose="00000800000000000000" pitchFamily="2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576793"/>
              </p:ext>
            </p:extLst>
          </p:nvPr>
        </p:nvGraphicFramePr>
        <p:xfrm>
          <a:off x="312928" y="1870996"/>
          <a:ext cx="11153648" cy="3510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50466">
                  <a:extLst>
                    <a:ext uri="{9D8B030D-6E8A-4147-A177-3AD203B41FA5}">
                      <a16:colId xmlns:a16="http://schemas.microsoft.com/office/drawing/2014/main" val="3623354176"/>
                    </a:ext>
                  </a:extLst>
                </a:gridCol>
                <a:gridCol w="2777670">
                  <a:extLst>
                    <a:ext uri="{9D8B030D-6E8A-4147-A177-3AD203B41FA5}">
                      <a16:colId xmlns:a16="http://schemas.microsoft.com/office/drawing/2014/main" val="3448652136"/>
                    </a:ext>
                  </a:extLst>
                </a:gridCol>
                <a:gridCol w="2953512">
                  <a:extLst>
                    <a:ext uri="{9D8B030D-6E8A-4147-A177-3AD203B41FA5}">
                      <a16:colId xmlns:a16="http://schemas.microsoft.com/office/drawing/2014/main" val="1432288720"/>
                    </a:ext>
                  </a:extLst>
                </a:gridCol>
                <a:gridCol w="2330407">
                  <a:extLst>
                    <a:ext uri="{9D8B030D-6E8A-4147-A177-3AD203B41FA5}">
                      <a16:colId xmlns:a16="http://schemas.microsoft.com/office/drawing/2014/main" val="773705727"/>
                    </a:ext>
                  </a:extLst>
                </a:gridCol>
                <a:gridCol w="2241593">
                  <a:extLst>
                    <a:ext uri="{9D8B030D-6E8A-4147-A177-3AD203B41FA5}">
                      <a16:colId xmlns:a16="http://schemas.microsoft.com/office/drawing/2014/main" val="1769031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Задача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Мероприятие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Сроки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Содержание, планируемые результаты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165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Задача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№1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Мероприятие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№1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715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Мероприятие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№2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8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…..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62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Задача №2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Мероприятие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42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Мероприятие №2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99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815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……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888196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5955" r="29799" b="24154"/>
          <a:stretch/>
        </p:blipFill>
        <p:spPr>
          <a:xfrm>
            <a:off x="11104614" y="5669281"/>
            <a:ext cx="1087386" cy="11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8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58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xiforma" panose="00000800000000000000" pitchFamily="2" charset="-52"/>
              </a:rPr>
              <a:t>Команда проекта:</a:t>
            </a:r>
            <a:endParaRPr lang="ru-RU" dirty="0">
              <a:solidFill>
                <a:schemeClr val="bg1"/>
              </a:solidFill>
              <a:latin typeface="Axiforma" panose="00000800000000000000" pitchFamily="2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5955" r="29799" b="24154"/>
          <a:stretch/>
        </p:blipFill>
        <p:spPr>
          <a:xfrm>
            <a:off x="11104614" y="5669281"/>
            <a:ext cx="1087386" cy="11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58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xiforma" panose="00000800000000000000" pitchFamily="2" charset="-52"/>
              </a:rPr>
              <a:t>Показатели результативности:</a:t>
            </a:r>
            <a:endParaRPr lang="ru-RU" dirty="0">
              <a:solidFill>
                <a:schemeClr val="bg1"/>
              </a:solidFill>
              <a:latin typeface="Axiforma" panose="00000800000000000000" pitchFamily="2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937273"/>
              </p:ext>
            </p:extLst>
          </p:nvPr>
        </p:nvGraphicFramePr>
        <p:xfrm>
          <a:off x="422656" y="2150713"/>
          <a:ext cx="11245088" cy="1112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22544">
                  <a:extLst>
                    <a:ext uri="{9D8B030D-6E8A-4147-A177-3AD203B41FA5}">
                      <a16:colId xmlns:a16="http://schemas.microsoft.com/office/drawing/2014/main" val="2950212403"/>
                    </a:ext>
                  </a:extLst>
                </a:gridCol>
                <a:gridCol w="5622544">
                  <a:extLst>
                    <a:ext uri="{9D8B030D-6E8A-4147-A177-3AD203B41FA5}">
                      <a16:colId xmlns:a16="http://schemas.microsoft.com/office/drawing/2014/main" val="1120794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Количественные показатели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Качественные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показатели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19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0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52213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5955" r="29799" b="24154"/>
          <a:stretch/>
        </p:blipFill>
        <p:spPr>
          <a:xfrm>
            <a:off x="11104614" y="5669281"/>
            <a:ext cx="1087386" cy="11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8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58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xiforma" panose="00000800000000000000" pitchFamily="2" charset="-52"/>
              </a:rPr>
              <a:t>Бюджет проекта:</a:t>
            </a:r>
            <a:endParaRPr lang="ru-RU" dirty="0">
              <a:solidFill>
                <a:schemeClr val="bg1"/>
              </a:solidFill>
              <a:latin typeface="Axiforma" panose="00000800000000000000" pitchFamily="2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956781"/>
              </p:ext>
            </p:extLst>
          </p:nvPr>
        </p:nvGraphicFramePr>
        <p:xfrm>
          <a:off x="358648" y="1755013"/>
          <a:ext cx="11208512" cy="26720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28904">
                  <a:extLst>
                    <a:ext uri="{9D8B030D-6E8A-4147-A177-3AD203B41FA5}">
                      <a16:colId xmlns:a16="http://schemas.microsoft.com/office/drawing/2014/main" val="93146223"/>
                    </a:ext>
                  </a:extLst>
                </a:gridCol>
                <a:gridCol w="2173224">
                  <a:extLst>
                    <a:ext uri="{9D8B030D-6E8A-4147-A177-3AD203B41FA5}">
                      <a16:colId xmlns:a16="http://schemas.microsoft.com/office/drawing/2014/main" val="4051087618"/>
                    </a:ext>
                  </a:extLst>
                </a:gridCol>
                <a:gridCol w="1401064">
                  <a:extLst>
                    <a:ext uri="{9D8B030D-6E8A-4147-A177-3AD203B41FA5}">
                      <a16:colId xmlns:a16="http://schemas.microsoft.com/office/drawing/2014/main" val="1149754008"/>
                    </a:ext>
                  </a:extLst>
                </a:gridCol>
                <a:gridCol w="1401064">
                  <a:extLst>
                    <a:ext uri="{9D8B030D-6E8A-4147-A177-3AD203B41FA5}">
                      <a16:colId xmlns:a16="http://schemas.microsoft.com/office/drawing/2014/main" val="2730502906"/>
                    </a:ext>
                  </a:extLst>
                </a:gridCol>
                <a:gridCol w="1401064">
                  <a:extLst>
                    <a:ext uri="{9D8B030D-6E8A-4147-A177-3AD203B41FA5}">
                      <a16:colId xmlns:a16="http://schemas.microsoft.com/office/drawing/2014/main" val="3167422318"/>
                    </a:ext>
                  </a:extLst>
                </a:gridCol>
                <a:gridCol w="1401064">
                  <a:extLst>
                    <a:ext uri="{9D8B030D-6E8A-4147-A177-3AD203B41FA5}">
                      <a16:colId xmlns:a16="http://schemas.microsoft.com/office/drawing/2014/main" val="2297787257"/>
                    </a:ext>
                  </a:extLst>
                </a:gridCol>
                <a:gridCol w="1401064">
                  <a:extLst>
                    <a:ext uri="{9D8B030D-6E8A-4147-A177-3AD203B41FA5}">
                      <a16:colId xmlns:a16="http://schemas.microsoft.com/office/drawing/2014/main" val="1487355527"/>
                    </a:ext>
                  </a:extLst>
                </a:gridCol>
                <a:gridCol w="1401064">
                  <a:extLst>
                    <a:ext uri="{9D8B030D-6E8A-4147-A177-3AD203B41FA5}">
                      <a16:colId xmlns:a16="http://schemas.microsoft.com/office/drawing/2014/main" val="3178337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Статья расходов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Цена за ед., руб.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Кол-во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Общая стоимость,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руб.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Собственные средства,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руб.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Софинансирование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(партнеры), руб.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Запрашивая сумма за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счет гранта, руб.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01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152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00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450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1400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5955" r="29799" b="24154"/>
          <a:stretch/>
        </p:blipFill>
        <p:spPr>
          <a:xfrm>
            <a:off x="11104614" y="5669281"/>
            <a:ext cx="1087386" cy="11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23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105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Axiforma</vt:lpstr>
      <vt:lpstr>Calibri</vt:lpstr>
      <vt:lpstr>Calibri Light</vt:lpstr>
      <vt:lpstr>Тема Office</vt:lpstr>
      <vt:lpstr>Презентация PowerPoint</vt:lpstr>
      <vt:lpstr>Проблема. Актуальность проекта.</vt:lpstr>
      <vt:lpstr>Цель проекта:</vt:lpstr>
      <vt:lpstr>Задачи проекта:</vt:lpstr>
      <vt:lpstr>Целевая аудитория:</vt:lpstr>
      <vt:lpstr>Календарный план:</vt:lpstr>
      <vt:lpstr>Команда проекта:</vt:lpstr>
      <vt:lpstr>Показатели результативности:</vt:lpstr>
      <vt:lpstr>Бюджет проекта:</vt:lpstr>
      <vt:lpstr>Внимание!  Увеличение количества слайдов может быть только для добавления фотографий, картинок.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51</cp:revision>
  <dcterms:created xsi:type="dcterms:W3CDTF">2022-10-19T09:32:23Z</dcterms:created>
  <dcterms:modified xsi:type="dcterms:W3CDTF">2025-07-15T04:22:20Z</dcterms:modified>
</cp:coreProperties>
</file>