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79" r:id="rId4"/>
    <p:sldId id="271" r:id="rId5"/>
    <p:sldId id="272" r:id="rId6"/>
    <p:sldId id="276" r:id="rId7"/>
    <p:sldId id="278" r:id="rId8"/>
    <p:sldId id="273" r:id="rId9"/>
    <p:sldId id="274" r:id="rId10"/>
    <p:sldId id="275" r:id="rId11"/>
    <p:sldId id="27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3"/>
    <a:srgbClr val="FECC00"/>
    <a:srgbClr val="80C700"/>
    <a:srgbClr val="A347BD"/>
    <a:srgbClr val="D2FF81"/>
    <a:srgbClr val="E6BA00"/>
    <a:srgbClr val="FFD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82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87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62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3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77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82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39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39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97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3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46A11-6C88-487A-ACFD-0A989124763C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28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7044" y="1933345"/>
            <a:ext cx="10386923" cy="1023747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latin typeface="Arial Black" panose="020B0A04020102020204" pitchFamily="34" charset="0"/>
              </a:rPr>
              <a:t>Конкурс </a:t>
            </a:r>
            <a:r>
              <a:rPr lang="ru-RU" sz="1800" dirty="0">
                <a:latin typeface="Arial Black" panose="020B0A04020102020204" pitchFamily="34" charset="0"/>
              </a:rPr>
              <a:t>социально-значимых проектов</a:t>
            </a:r>
            <a:br>
              <a:rPr lang="ru-RU" sz="1800" dirty="0">
                <a:latin typeface="Arial Black" panose="020B0A04020102020204" pitchFamily="34" charset="0"/>
              </a:rPr>
            </a:br>
            <a:r>
              <a:rPr lang="ru-RU" sz="1800" dirty="0">
                <a:latin typeface="Arial Black" panose="020B0A04020102020204" pitchFamily="34" charset="0"/>
              </a:rPr>
              <a:t>«Устойчивое будущее – </a:t>
            </a:r>
            <a:r>
              <a:rPr lang="ru-RU" sz="1800" dirty="0" err="1">
                <a:latin typeface="Arial Black" panose="020B0A04020102020204" pitchFamily="34" charset="0"/>
              </a:rPr>
              <a:t>Усть-Кутскому</a:t>
            </a:r>
            <a:r>
              <a:rPr lang="ru-RU" sz="1800" dirty="0">
                <a:latin typeface="Arial Black" panose="020B0A04020102020204" pitchFamily="34" charset="0"/>
              </a:rPr>
              <a:t> району» 2025 г.</a:t>
            </a:r>
            <a:br>
              <a:rPr lang="ru-RU" sz="1800" dirty="0">
                <a:latin typeface="Arial Black" panose="020B0A04020102020204" pitchFamily="34" charset="0"/>
              </a:rPr>
            </a:br>
            <a:r>
              <a:rPr lang="ru-RU" sz="1800" dirty="0">
                <a:latin typeface="Arial Black" panose="020B0A04020102020204" pitchFamily="34" charset="0"/>
              </a:rPr>
              <a:t>в рамках</a:t>
            </a:r>
            <a:r>
              <a:rPr lang="ru-RU" sz="1800" strike="sngStrike" dirty="0">
                <a:latin typeface="Arial Black" panose="020B0A04020102020204" pitchFamily="34" charset="0"/>
              </a:rPr>
              <a:t> </a:t>
            </a:r>
            <a:r>
              <a:rPr lang="ru-RU" sz="1800" dirty="0">
                <a:latin typeface="Arial Black" panose="020B0A04020102020204" pitchFamily="34" charset="0"/>
              </a:rPr>
              <a:t>реализации проекта «Центр устойчивого развития в г. Усть-Куте»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01967"/>
            <a:ext cx="12192000" cy="260413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602093" y="4049014"/>
            <a:ext cx="5120640" cy="479286"/>
            <a:chOff x="2019413" y="1481329"/>
            <a:chExt cx="5120640" cy="479286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2019413" y="1481329"/>
              <a:ext cx="5120640" cy="479286"/>
            </a:xfrm>
            <a:prstGeom prst="roundRect">
              <a:avLst/>
            </a:prstGeom>
            <a:solidFill>
              <a:srgbClr val="78B8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31784" y="1529777"/>
              <a:ext cx="35844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Название проекта</a:t>
              </a:r>
              <a:endParaRPr lang="ru-RU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362091" y="4035978"/>
            <a:ext cx="5120640" cy="2108789"/>
            <a:chOff x="2019413" y="4122746"/>
            <a:chExt cx="5120640" cy="2108789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2019413" y="4122746"/>
              <a:ext cx="5120640" cy="2108789"/>
            </a:xfrm>
            <a:prstGeom prst="roundRect">
              <a:avLst/>
            </a:prstGeom>
            <a:solidFill>
              <a:srgbClr val="78B8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9996" y="4122747"/>
              <a:ext cx="412535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Направление</a:t>
              </a:r>
            </a:p>
            <a:p>
              <a:r>
                <a:rPr lang="ru-RU" dirty="0" smtClean="0"/>
                <a:t>(</a:t>
              </a:r>
              <a:r>
                <a:rPr lang="ru-RU" sz="1400" dirty="0" smtClean="0"/>
                <a:t>выбрать одно из списка:</a:t>
              </a:r>
            </a:p>
            <a:p>
              <a:pPr marL="285750" indent="-285750">
                <a:buFontTx/>
                <a:buChar char="-"/>
              </a:pPr>
              <a:r>
                <a:rPr lang="ru-RU" sz="1400" dirty="0" smtClean="0"/>
                <a:t>Экологическая культура и </a:t>
              </a:r>
              <a:r>
                <a:rPr lang="ru-RU" sz="1400" dirty="0" err="1" smtClean="0"/>
                <a:t>экопривычки</a:t>
              </a:r>
              <a:r>
                <a:rPr lang="ru-RU" sz="1400" dirty="0" smtClean="0"/>
                <a:t>,</a:t>
              </a:r>
            </a:p>
            <a:p>
              <a:pPr marL="285750" indent="-285750">
                <a:buFontTx/>
                <a:buChar char="-"/>
              </a:pPr>
              <a:r>
                <a:rPr lang="ru-RU" sz="1400" dirty="0" smtClean="0"/>
                <a:t>Качество жизни,</a:t>
              </a:r>
            </a:p>
            <a:p>
              <a:pPr marL="285750" indent="-285750">
                <a:buFontTx/>
                <a:buChar char="-"/>
              </a:pPr>
              <a:r>
                <a:rPr lang="ru-RU" sz="1400" dirty="0" smtClean="0"/>
                <a:t>Экологические технологии и инновации,</a:t>
              </a:r>
            </a:p>
            <a:p>
              <a:pPr marL="285750" indent="-285750">
                <a:buFontTx/>
                <a:buChar char="-"/>
              </a:pPr>
              <a:r>
                <a:rPr lang="ru-RU" sz="1400" dirty="0" smtClean="0"/>
                <a:t>Проекты в об</a:t>
              </a:r>
              <a:r>
                <a:rPr lang="ru-RU" sz="1400" dirty="0"/>
                <a:t>л</a:t>
              </a:r>
              <a:r>
                <a:rPr lang="ru-RU" sz="1400" dirty="0" smtClean="0"/>
                <a:t>асти </a:t>
              </a:r>
              <a:r>
                <a:rPr lang="en-US" sz="1400" dirty="0" smtClean="0"/>
                <a:t>ESG</a:t>
              </a:r>
              <a:r>
                <a:rPr lang="ru-RU" dirty="0" smtClean="0"/>
                <a:t>)</a:t>
              </a:r>
              <a:endParaRPr lang="ru-RU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02093" y="4949146"/>
            <a:ext cx="5120640" cy="878941"/>
            <a:chOff x="2019413" y="2538712"/>
            <a:chExt cx="5120640" cy="878941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2019413" y="2538712"/>
              <a:ext cx="5120640" cy="878941"/>
            </a:xfrm>
            <a:prstGeom prst="roundRect">
              <a:avLst/>
            </a:prstGeom>
            <a:solidFill>
              <a:srgbClr val="78B8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19413" y="2655018"/>
              <a:ext cx="4946904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Автор проекта – фамилия имя, организация,</a:t>
              </a:r>
              <a:br>
                <a:rPr lang="ru-RU" dirty="0" smtClean="0"/>
              </a:br>
              <a:r>
                <a:rPr lang="ru-RU" dirty="0" smtClean="0"/>
                <a:t>город, район</a:t>
              </a:r>
              <a:endParaRPr lang="ru-RU" dirty="0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653404" y="108282"/>
            <a:ext cx="8654201" cy="1466282"/>
            <a:chOff x="824627" y="0"/>
            <a:chExt cx="8654201" cy="1466282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8147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Показатели результативности: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326356"/>
              </p:ext>
            </p:extLst>
          </p:nvPr>
        </p:nvGraphicFramePr>
        <p:xfrm>
          <a:off x="422656" y="2150713"/>
          <a:ext cx="11245088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22544">
                  <a:extLst>
                    <a:ext uri="{9D8B030D-6E8A-4147-A177-3AD203B41FA5}">
                      <a16:colId xmlns:a16="http://schemas.microsoft.com/office/drawing/2014/main" val="2950212403"/>
                    </a:ext>
                  </a:extLst>
                </a:gridCol>
                <a:gridCol w="5622544">
                  <a:extLst>
                    <a:ext uri="{9D8B030D-6E8A-4147-A177-3AD203B41FA5}">
                      <a16:colId xmlns:a16="http://schemas.microsoft.com/office/drawing/2014/main" val="1120794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Количественные 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Качественные</a:t>
                      </a:r>
                      <a:r>
                        <a:rPr lang="ru-RU" baseline="0" dirty="0" smtClean="0"/>
                        <a:t> показатели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19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2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052213"/>
                  </a:ext>
                </a:extLst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32387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Бюджет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097633"/>
              </p:ext>
            </p:extLst>
          </p:nvPr>
        </p:nvGraphicFramePr>
        <p:xfrm>
          <a:off x="358648" y="1755013"/>
          <a:ext cx="11208512" cy="2672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8904">
                  <a:extLst>
                    <a:ext uri="{9D8B030D-6E8A-4147-A177-3AD203B41FA5}">
                      <a16:colId xmlns:a16="http://schemas.microsoft.com/office/drawing/2014/main" val="93146223"/>
                    </a:ext>
                  </a:extLst>
                </a:gridCol>
                <a:gridCol w="2173224">
                  <a:extLst>
                    <a:ext uri="{9D8B030D-6E8A-4147-A177-3AD203B41FA5}">
                      <a16:colId xmlns:a16="http://schemas.microsoft.com/office/drawing/2014/main" val="4051087618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1149754008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2730502906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3167422318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2297787257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1487355527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3178337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Статья </a:t>
                      </a:r>
                      <a:r>
                        <a:rPr lang="ru-RU" dirty="0" smtClean="0"/>
                        <a:t>расходов</a:t>
                      </a:r>
                      <a:r>
                        <a:rPr lang="ru-RU" baseline="0" dirty="0" smtClean="0"/>
                        <a:t> (с указанием мероприятия)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Цена за ед.,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Общая стоимость,</a:t>
                      </a:r>
                      <a:r>
                        <a:rPr lang="ru-RU" baseline="0" dirty="0" smtClean="0"/>
                        <a:t>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Собственные средства,</a:t>
                      </a:r>
                      <a:r>
                        <a:rPr lang="ru-RU" baseline="0" dirty="0" smtClean="0"/>
                        <a:t>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Софинансирование</a:t>
                      </a:r>
                      <a:r>
                        <a:rPr lang="ru-RU" baseline="0" dirty="0" smtClean="0"/>
                        <a:t> (партнеры),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Запрашивая сумма за</a:t>
                      </a:r>
                      <a:r>
                        <a:rPr lang="ru-RU" baseline="0" dirty="0" smtClean="0"/>
                        <a:t> счет гранта, руб.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010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152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00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450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1400"/>
                  </a:ext>
                </a:extLst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302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Проблема. Актуальность проекта.</a:t>
            </a:r>
            <a:endParaRPr lang="ru-RU" dirty="0">
              <a:latin typeface="Axiforma" panose="00000800000000000000" pitchFamily="2" charset="-52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501384"/>
            <a:ext cx="8460966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379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Краткое описание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501384"/>
            <a:ext cx="8521022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9754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Цель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7261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Задачи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246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География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96892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Целевая </a:t>
            </a:r>
            <a:r>
              <a:rPr lang="ru-RU" dirty="0" smtClean="0">
                <a:latin typeface="Axiforma" panose="00000800000000000000" pitchFamily="2" charset="-52"/>
              </a:rPr>
              <a:t>аудитория и </a:t>
            </a:r>
            <a:r>
              <a:rPr lang="ru-RU" dirty="0" err="1" smtClean="0">
                <a:latin typeface="Axiforma" panose="00000800000000000000" pitchFamily="2" charset="-52"/>
              </a:rPr>
              <a:t>благополучатели</a:t>
            </a:r>
            <a:r>
              <a:rPr lang="ru-RU" dirty="0" smtClean="0">
                <a:latin typeface="Axiforma" panose="00000800000000000000" pitchFamily="2" charset="-52"/>
              </a:rPr>
              <a:t>:</a:t>
            </a:r>
            <a:endParaRPr lang="ru-RU" dirty="0">
              <a:latin typeface="Axiforma" panose="00000800000000000000" pitchFamily="2" charset="-52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8364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Сроки реализации.</a:t>
            </a:r>
            <a:br>
              <a:rPr lang="ru-RU" dirty="0" smtClean="0">
                <a:latin typeface="Axiforma" panose="00000800000000000000" pitchFamily="2" charset="-52"/>
              </a:rPr>
            </a:br>
            <a:r>
              <a:rPr lang="ru-RU" dirty="0" smtClean="0">
                <a:latin typeface="Axiforma" panose="00000800000000000000" pitchFamily="2" charset="-52"/>
              </a:rPr>
              <a:t>Календарный план.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521023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881231"/>
              </p:ext>
            </p:extLst>
          </p:nvPr>
        </p:nvGraphicFramePr>
        <p:xfrm>
          <a:off x="290115" y="2592261"/>
          <a:ext cx="11153648" cy="3510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0466">
                  <a:extLst>
                    <a:ext uri="{9D8B030D-6E8A-4147-A177-3AD203B41FA5}">
                      <a16:colId xmlns:a16="http://schemas.microsoft.com/office/drawing/2014/main" val="3623354176"/>
                    </a:ext>
                  </a:extLst>
                </a:gridCol>
                <a:gridCol w="2777670">
                  <a:extLst>
                    <a:ext uri="{9D8B030D-6E8A-4147-A177-3AD203B41FA5}">
                      <a16:colId xmlns:a16="http://schemas.microsoft.com/office/drawing/2014/main" val="3448652136"/>
                    </a:ext>
                  </a:extLst>
                </a:gridCol>
                <a:gridCol w="2953512">
                  <a:extLst>
                    <a:ext uri="{9D8B030D-6E8A-4147-A177-3AD203B41FA5}">
                      <a16:colId xmlns:a16="http://schemas.microsoft.com/office/drawing/2014/main" val="1432288720"/>
                    </a:ext>
                  </a:extLst>
                </a:gridCol>
                <a:gridCol w="2330407">
                  <a:extLst>
                    <a:ext uri="{9D8B030D-6E8A-4147-A177-3AD203B41FA5}">
                      <a16:colId xmlns:a16="http://schemas.microsoft.com/office/drawing/2014/main" val="773705727"/>
                    </a:ext>
                  </a:extLst>
                </a:gridCol>
                <a:gridCol w="2241593">
                  <a:extLst>
                    <a:ext uri="{9D8B030D-6E8A-4147-A177-3AD203B41FA5}">
                      <a16:colId xmlns:a16="http://schemas.microsoft.com/office/drawing/2014/main" val="176903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Содержание, планируемые результаты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65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r>
                        <a:rPr lang="ru-RU" baseline="0" dirty="0" smtClean="0"/>
                        <a:t>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r>
                        <a:rPr lang="ru-RU" baseline="0" dirty="0" smtClean="0"/>
                        <a:t>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715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r>
                        <a:rPr lang="ru-RU" baseline="0" dirty="0" smtClean="0"/>
                        <a:t>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28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629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 №1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429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399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815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88819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7784" y="1964372"/>
            <a:ext cx="7059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Срок реализации проекта - </a:t>
            </a:r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7687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Команда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573149"/>
              </p:ext>
            </p:extLst>
          </p:nvPr>
        </p:nvGraphicFramePr>
        <p:xfrm>
          <a:off x="838200" y="1825625"/>
          <a:ext cx="10515600" cy="212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66194800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8909084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769870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Член команды (ФИО)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Выполняемые функции в проекте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Имеющийся</a:t>
                      </a:r>
                      <a:r>
                        <a:rPr lang="ru-RU" baseline="0" dirty="0" smtClean="0"/>
                        <a:t> опыт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156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15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552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655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985229"/>
                  </a:ext>
                </a:extLst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04200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160</Words>
  <Application>Microsoft Office PowerPoint</Application>
  <PresentationFormat>Широкоэкранный</PresentationFormat>
  <Paragraphs>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Axiforma</vt:lpstr>
      <vt:lpstr>Calibri</vt:lpstr>
      <vt:lpstr>Calibri Light</vt:lpstr>
      <vt:lpstr>Тема Office</vt:lpstr>
      <vt:lpstr>Конкурс социально-значимых проектов «Устойчивое будущее – Усть-Кутскому району» 2025 г. в рамках реализации проекта «Центр устойчивого развития в г. Усть-Куте»</vt:lpstr>
      <vt:lpstr>Проблема. Актуальность проекта.</vt:lpstr>
      <vt:lpstr>Краткое описание проекта:</vt:lpstr>
      <vt:lpstr>Цель проекта:</vt:lpstr>
      <vt:lpstr>Задачи проекта:</vt:lpstr>
      <vt:lpstr>География проекта:</vt:lpstr>
      <vt:lpstr>Целевая аудитория и благополучатели:</vt:lpstr>
      <vt:lpstr>Сроки реализации. Календарный план.</vt:lpstr>
      <vt:lpstr>Команда проекта:</vt:lpstr>
      <vt:lpstr>Показатели результативности:</vt:lpstr>
      <vt:lpstr>Бюджет проекта: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53</cp:revision>
  <dcterms:created xsi:type="dcterms:W3CDTF">2022-10-19T09:32:23Z</dcterms:created>
  <dcterms:modified xsi:type="dcterms:W3CDTF">2025-01-27T08:22:53Z</dcterms:modified>
</cp:coreProperties>
</file>